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5B83"/>
    <a:srgbClr val="CCFFFF"/>
    <a:srgbClr val="FFCC66"/>
    <a:srgbClr val="C89D46"/>
    <a:srgbClr val="F7177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kk-KZ" b="1" dirty="0" smtClean="0"/>
              <a:t>Мемлекеттік басқару жүйесі.</a:t>
            </a:r>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0" y="0"/>
            <a:ext cx="9144000" cy="270892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3212977"/>
            <a:ext cx="2619375" cy="3645024"/>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627784" y="3212976"/>
            <a:ext cx="3168352" cy="3645024"/>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5724128" y="3212976"/>
            <a:ext cx="3419872" cy="364502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49491"/>
          </a:xfrm>
          <a:solidFill>
            <a:schemeClr val="accent6">
              <a:lumMod val="50000"/>
            </a:schemeClr>
          </a:solidFill>
        </p:spPr>
        <p:txBody>
          <a:bodyPr>
            <a:normAutofit fontScale="92500" lnSpcReduction="10000"/>
          </a:bodyPr>
          <a:lstStyle/>
          <a:p>
            <a:pPr algn="just">
              <a:buNone/>
            </a:pPr>
            <a:r>
              <a:rPr lang="kk-KZ" dirty="0" smtClean="0"/>
              <a:t>    Мемлекеттің пайда болуына әр түрлі табиғи орта мен әлеуметтік жағдай әсер етеді, сондықтан да белгілі бір аумақтағы мемлекеттің қалыптасу барысы әр түрлі болады. Ол мемлекет туралы әр түрлі ілімдердің пайда болуынан көрінеді.</a:t>
            </a:r>
            <a:endParaRPr lang="ru-RU" dirty="0" smtClean="0"/>
          </a:p>
          <a:p>
            <a:pPr algn="just">
              <a:buNone/>
            </a:pPr>
            <a:r>
              <a:rPr lang="kk-KZ" dirty="0" smtClean="0"/>
              <a:t>    Басқару түрi- жоғары мемлекеттік органдарды, олардың қүрылу тәртібін, өз араларында және халықпен өзара байланысын білдіретін жоғары мемлекеттік билікті үйымдастыру. Тарихта екі басқару түрі белгілі: монархия және республика.</a:t>
            </a:r>
            <a:endParaRPr lang="ru-RU" dirty="0" smtClean="0"/>
          </a:p>
          <a:p>
            <a:pPr algn="just">
              <a:buNone/>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229600" cy="4525963"/>
          </a:xfrm>
          <a:solidFill>
            <a:srgbClr val="B35B83"/>
          </a:solidFill>
        </p:spPr>
        <p:txBody>
          <a:bodyPr/>
          <a:lstStyle/>
          <a:p>
            <a:pPr algn="just">
              <a:buNone/>
            </a:pPr>
            <a:r>
              <a:rPr lang="kk-KZ" dirty="0" smtClean="0"/>
              <a:t>  </a:t>
            </a:r>
            <a:r>
              <a:rPr lang="kk-KZ" b="1" dirty="0" smtClean="0">
                <a:solidFill>
                  <a:srgbClr val="FF0000"/>
                </a:solidFill>
              </a:rPr>
              <a:t>‘’Монархия’’ </a:t>
            </a:r>
            <a:r>
              <a:rPr lang="kk-KZ" dirty="0" smtClean="0"/>
              <a:t>- алғашқы тарихи басқару түрі. Онда елдегі жоғары билік бір адаммен жүзеге асырылады. Мемлекет басы – монарх - әдетте билікке мұрагерлік жолмен келеді және оның билігі басқа билік түрлеріне немесе сайлаушыларға бағынышты емес.</a:t>
            </a:r>
            <a:endParaRPr lang="ru-RU" dirty="0" smtClean="0"/>
          </a:p>
          <a:p>
            <a:endParaRPr lang="ru-RU" dirty="0"/>
          </a:p>
        </p:txBody>
      </p:sp>
      <p:pic>
        <p:nvPicPr>
          <p:cNvPr id="6146" name="Picture 2"/>
          <p:cNvPicPr>
            <a:picLocks noChangeAspect="1" noChangeArrowheads="1"/>
          </p:cNvPicPr>
          <p:nvPr/>
        </p:nvPicPr>
        <p:blipFill>
          <a:blip r:embed="rId2" cstate="print"/>
          <a:srcRect/>
          <a:stretch>
            <a:fillRect/>
          </a:stretch>
        </p:blipFill>
        <p:spPr bwMode="auto">
          <a:xfrm>
            <a:off x="0" y="3933056"/>
            <a:ext cx="3491880" cy="2924944"/>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3491880" y="3933056"/>
            <a:ext cx="5112568" cy="29249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8964488" cy="6408712"/>
          </a:xfrm>
          <a:solidFill>
            <a:srgbClr val="B35B83"/>
          </a:solidFill>
        </p:spPr>
        <p:txBody>
          <a:bodyPr>
            <a:normAutofit fontScale="70000" lnSpcReduction="20000"/>
          </a:bodyPr>
          <a:lstStyle/>
          <a:p>
            <a:pPr algn="just">
              <a:buNone/>
            </a:pPr>
            <a:r>
              <a:rPr lang="kk-KZ" dirty="0" smtClean="0"/>
              <a:t>     </a:t>
            </a:r>
            <a:endParaRPr lang="kk-KZ" dirty="0" smtClean="0"/>
          </a:p>
          <a:p>
            <a:pPr algn="just">
              <a:buNone/>
            </a:pPr>
            <a:endParaRPr lang="kk-KZ" dirty="0" smtClean="0"/>
          </a:p>
          <a:p>
            <a:pPr algn="just">
              <a:buNone/>
            </a:pPr>
            <a:r>
              <a:rPr lang="kk-KZ" dirty="0" smtClean="0"/>
              <a:t> </a:t>
            </a:r>
            <a:r>
              <a:rPr lang="kk-KZ" dirty="0" smtClean="0"/>
              <a:t>Монархияның екі түрі бар: </a:t>
            </a:r>
            <a:endParaRPr lang="kk-KZ" dirty="0" smtClean="0"/>
          </a:p>
          <a:p>
            <a:pPr algn="just">
              <a:buNone/>
            </a:pPr>
            <a:endParaRPr lang="kk-KZ" dirty="0" smtClean="0"/>
          </a:p>
          <a:p>
            <a:pPr algn="just">
              <a:buNone/>
            </a:pPr>
            <a:r>
              <a:rPr lang="kk-KZ" dirty="0" smtClean="0"/>
              <a:t>            Бірінші </a:t>
            </a:r>
            <a:r>
              <a:rPr lang="kk-KZ" dirty="0" smtClean="0"/>
              <a:t>түрінде мемлекет басы биліктің барлық түрін өз қолына шоғырландырады. Екінші түрінде монарх билігі мемлекет Конституциясымен шектелген. Кейбір жағдайларда ол заң шығарушы билікке құзыры жетпей, монарх тек өкілдік қызмет атқарады. Бүл парламенттік монархия. Басқа жағдайларда монарх атқарушы биліктің тізгінін өзі үстап, парламентке айрықша ықпал етеді: ол өз алдында жауапты үкіметті тағайындайды, парламенттің шешімдерін кері қайтару қүқына ие, парламенттің жоғарғы палатасының мүшелерін тағайындауы мүмкін әрі парламентті таратуға құқылы. Бұл түрінде, монарх пен парламент мемлекет билігін бөліседі. Конституциялық монархияның бұл түрін дуапистік деп атау да қалыптасқан. Республика басқару түрі ретінде монархиядан әлдеқайда кеш пайда болса да, ежелден белгілі. Монархиядан айырмашылығы мемлекет басшылығы ауыспалы әрі сайланбалы, ал оның билігі өкілетті орган мен сайлаушылардан тәуелді болып келеді. </a:t>
            </a:r>
          </a:p>
          <a:p>
            <a:pPr algn="just">
              <a:buNone/>
            </a:pPr>
            <a:endParaRPr lang="ru-RU" dirty="0"/>
          </a:p>
        </p:txBody>
      </p:sp>
      <p:sp>
        <p:nvSpPr>
          <p:cNvPr id="4" name="Скругленная прямоугольная выноска 3"/>
          <p:cNvSpPr/>
          <p:nvPr/>
        </p:nvSpPr>
        <p:spPr>
          <a:xfrm>
            <a:off x="5868144" y="764704"/>
            <a:ext cx="2160240" cy="288032"/>
          </a:xfrm>
          <a:prstGeom prst="wedgeRoundRectCallout">
            <a:avLst>
              <a:gd name="adj1" fmla="val -159587"/>
              <a:gd name="adj2" fmla="val 485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b="1" dirty="0" smtClean="0">
                <a:solidFill>
                  <a:srgbClr val="FF0000"/>
                </a:solidFill>
              </a:rPr>
              <a:t>абсолютті </a:t>
            </a:r>
          </a:p>
        </p:txBody>
      </p:sp>
      <p:sp>
        <p:nvSpPr>
          <p:cNvPr id="5" name="Скругленная прямоугольная выноска 4"/>
          <p:cNvSpPr/>
          <p:nvPr/>
        </p:nvSpPr>
        <p:spPr>
          <a:xfrm>
            <a:off x="5724128" y="1268760"/>
            <a:ext cx="2304256" cy="216024"/>
          </a:xfrm>
          <a:prstGeom prst="wedgeRoundRectCallout">
            <a:avLst>
              <a:gd name="adj1" fmla="val -144375"/>
              <a:gd name="adj2" fmla="val -1398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конституциялық</a:t>
            </a:r>
            <a:endParaRPr lang="ru-RU" dirty="0"/>
          </a:p>
        </p:txBody>
      </p:sp>
      <p:sp>
        <p:nvSpPr>
          <p:cNvPr id="6" name="Скругленная прямоугольная выноска 5"/>
          <p:cNvSpPr/>
          <p:nvPr/>
        </p:nvSpPr>
        <p:spPr>
          <a:xfrm>
            <a:off x="4788024" y="6093296"/>
            <a:ext cx="3744416" cy="288032"/>
          </a:xfrm>
          <a:prstGeom prst="wedgeRoundRectCallout">
            <a:avLst>
              <a:gd name="adj1" fmla="val -67560"/>
              <a:gd name="adj2" fmla="val -46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президенттік </a:t>
            </a:r>
            <a:endParaRPr lang="ru-RU" dirty="0"/>
          </a:p>
        </p:txBody>
      </p:sp>
      <p:sp>
        <p:nvSpPr>
          <p:cNvPr id="7" name="Скругленная прямоугольная выноска 6"/>
          <p:cNvSpPr/>
          <p:nvPr/>
        </p:nvSpPr>
        <p:spPr>
          <a:xfrm>
            <a:off x="4788024" y="6551676"/>
            <a:ext cx="3960440" cy="189692"/>
          </a:xfrm>
          <a:prstGeom prst="wedgeRoundRectCallout">
            <a:avLst>
              <a:gd name="adj1" fmla="val -67929"/>
              <a:gd name="adj2" fmla="val -95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жартылай президенттік</a:t>
            </a:r>
            <a:endParaRPr lang="ru-RU" dirty="0"/>
          </a:p>
        </p:txBody>
      </p:sp>
      <p:sp>
        <p:nvSpPr>
          <p:cNvPr id="8" name="Скругленная прямоугольная выноска 7"/>
          <p:cNvSpPr/>
          <p:nvPr/>
        </p:nvSpPr>
        <p:spPr>
          <a:xfrm>
            <a:off x="5076056" y="5661248"/>
            <a:ext cx="3312368" cy="360040"/>
          </a:xfrm>
          <a:prstGeom prst="wedgeRoundRectCallout">
            <a:avLst>
              <a:gd name="adj1" fmla="val -115518"/>
              <a:gd name="adj2" fmla="val 122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00"/>
                </a:solidFill>
              </a:rPr>
              <a:t>парламенттік</a:t>
            </a:r>
            <a:endParaRPr lang="ru-RU" dirty="0"/>
          </a:p>
        </p:txBody>
      </p:sp>
      <p:sp>
        <p:nvSpPr>
          <p:cNvPr id="9" name="Прямоугольник 8"/>
          <p:cNvSpPr/>
          <p:nvPr/>
        </p:nvSpPr>
        <p:spPr>
          <a:xfrm>
            <a:off x="179512" y="5733256"/>
            <a:ext cx="401074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b="1" dirty="0" smtClean="0">
                <a:solidFill>
                  <a:srgbClr val="FF0000"/>
                </a:solidFill>
              </a:rPr>
              <a:t>Республиканың үш негізгі түрлері белгілі:</a:t>
            </a:r>
            <a:endParaRPr lang="ru-RU" b="1" dirty="0" smtClean="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577483"/>
          </a:xfrm>
          <a:solidFill>
            <a:srgbClr val="B35B83"/>
          </a:solidFill>
        </p:spPr>
        <p:txBody>
          <a:bodyPr>
            <a:normAutofit fontScale="70000" lnSpcReduction="20000"/>
          </a:bodyPr>
          <a:lstStyle/>
          <a:p>
            <a:pPr algn="just">
              <a:buNone/>
            </a:pPr>
            <a:r>
              <a:rPr lang="kk-KZ" dirty="0" smtClean="0"/>
              <a:t>      Еліміз егемендік алған алғашқы күннен бастап мемлекеттік басқару мен мемлекеттік қызметтің қазіргі заманғы тиімді жүйесін қалыптастыруға баса назар аудартады. Осы орайда елбасы тануда Үкімет алдына міндет етіп қойған әкімшілік реформасы респубилкамыздағы бүгінге дейін өніктілігімен танылып келе жатқан келелі өзгерістердің заңды жалғасы деуге болады. Ол ұзақ мерзімді «</a:t>
            </a:r>
            <a:r>
              <a:rPr lang="kk-KZ" b="1" dirty="0" smtClean="0">
                <a:solidFill>
                  <a:srgbClr val="FF0000"/>
                </a:solidFill>
              </a:rPr>
              <a:t>Қазақстан 2030</a:t>
            </a:r>
            <a:r>
              <a:rPr lang="kk-KZ" dirty="0" smtClean="0"/>
              <a:t>» стратегиясында көрсетілген кәсіби мемлекет құру жөніндегі жетінші басымдық негізінде іске асырылмақ. Реформаға сәйкес, мемлекеттік органдар құрылымдарын жетілдіру, шенеуніктердің жұмыс сапасына баға беру негізінде олардың жалақыларын ұлғайту, мемлекеттік қызмет көрсетудің оң сапасына қол жеткізу, сыбайлас жемқорлықтың тынысын тарылту және басқа да маңызды шаралар Қазақстанның әлемдік бәсекеге барынша қабілетті 50 елінің қатарына кіруіндегі басты өлшемдердің бірі болып қалмақ. Сондықтан саяси сипаты бойынша да, әлеуметтік – экономикалық жағынан алып қарағанда да мұның мәні маңызы аса зор.</a:t>
            </a:r>
            <a:endParaRPr lang="ru-RU" dirty="0" smtClean="0"/>
          </a:p>
          <a:p>
            <a:pPr algn="just">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8229600" cy="4525963"/>
          </a:xfrm>
          <a:solidFill>
            <a:srgbClr val="B35B83"/>
          </a:solidFill>
        </p:spPr>
        <p:txBody>
          <a:bodyPr>
            <a:normAutofit fontScale="92500" lnSpcReduction="20000"/>
          </a:bodyPr>
          <a:lstStyle/>
          <a:p>
            <a:pPr algn="just">
              <a:buNone/>
            </a:pPr>
            <a:r>
              <a:rPr lang="kk-KZ" dirty="0" smtClean="0"/>
              <a:t>    Президенттің «Мемлекеттік басқару жүйесін жаңарту шаралары туралы» Жарлығында көрініс тапты. Міне, осы тектес ауқымды әрі кешенді іс-шаралардың басы-қасында міндетті түрде үйлестіруші мемлекеттік билік органы болуы шарт. Осыған орай мемлекеттік органдардың қызметін үйлестіру үшін Қазақстан республикасы Премьер-Министрінің басшылығымен әкімшілік реформалар жүргізу жөніндегі ведомствоаралық комиссия құрылған болатын.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a:solidFill>
            <a:srgbClr val="CCFFFF"/>
          </a:solidFill>
        </p:spPr>
        <p:txBody>
          <a:bodyPr>
            <a:noAutofit/>
          </a:bodyPr>
          <a:lstStyle/>
          <a:p>
            <a:r>
              <a:rPr lang="kk-KZ" sz="3600" dirty="0" smtClean="0"/>
              <a:t/>
            </a:r>
            <a:br>
              <a:rPr lang="kk-KZ" sz="3600" dirty="0" smtClean="0"/>
            </a:br>
            <a:r>
              <a:rPr lang="kk-KZ" sz="3600" dirty="0" smtClean="0"/>
              <a:t>Қазіргі таңда оның алдында Президент жүктеген бірқатар міндеттер шешімін күтіп тұр: </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251520" y="2332037"/>
            <a:ext cx="8496944" cy="4525963"/>
          </a:xfrm>
          <a:solidFill>
            <a:srgbClr val="B35B83"/>
          </a:solidFill>
        </p:spPr>
        <p:txBody>
          <a:bodyPr>
            <a:normAutofit/>
          </a:bodyPr>
          <a:lstStyle/>
          <a:p>
            <a:pPr>
              <a:buNone/>
            </a:pPr>
            <a:endParaRPr lang="ru-RU" dirty="0"/>
          </a:p>
        </p:txBody>
      </p:sp>
      <p:sp>
        <p:nvSpPr>
          <p:cNvPr id="4" name="Скругленная прямоугольная выноска 3"/>
          <p:cNvSpPr/>
          <p:nvPr/>
        </p:nvSpPr>
        <p:spPr>
          <a:xfrm>
            <a:off x="2195736" y="2348880"/>
            <a:ext cx="4370784" cy="864096"/>
          </a:xfrm>
          <a:prstGeom prst="wedgeRoundRectCallout">
            <a:avLst>
              <a:gd name="adj1" fmla="val 7530"/>
              <a:gd name="adj2" fmla="val -885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Мемлекеттік басқару жүйесін жаңарту жөніндегі бірінші кезектегі іс-шаралар жоспарын бекітіп алу. </a:t>
            </a:r>
            <a:endParaRPr lang="ru-RU" dirty="0"/>
          </a:p>
        </p:txBody>
      </p:sp>
      <p:sp>
        <p:nvSpPr>
          <p:cNvPr id="5" name="Скругленная прямоугольная выноска 4"/>
          <p:cNvSpPr/>
          <p:nvPr/>
        </p:nvSpPr>
        <p:spPr>
          <a:xfrm>
            <a:off x="2339752" y="3501008"/>
            <a:ext cx="4118248" cy="1152128"/>
          </a:xfrm>
          <a:prstGeom prst="wedgeRoundRectCallout">
            <a:avLst>
              <a:gd name="adj1" fmla="val 944"/>
              <a:gd name="adj2" fmla="val -7410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Мемлекеттік аппарат қызметінің кәсіпқойлығын, тиімділігін және оның үйлесімділігін мейлінше арттыру. </a:t>
            </a:r>
            <a:endParaRPr lang="ru-RU" dirty="0"/>
          </a:p>
        </p:txBody>
      </p:sp>
      <p:sp>
        <p:nvSpPr>
          <p:cNvPr id="6" name="Скругленная прямоугольная выноска 5"/>
          <p:cNvSpPr/>
          <p:nvPr/>
        </p:nvSpPr>
        <p:spPr>
          <a:xfrm>
            <a:off x="2699792" y="5157192"/>
            <a:ext cx="3650704" cy="1188712"/>
          </a:xfrm>
          <a:prstGeom prst="wedgeRoundRectCallout">
            <a:avLst>
              <a:gd name="adj1" fmla="val 21795"/>
              <a:gd name="adj2" fmla="val -9208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Мемлекеттік басқару процестері мен рәсімдерін, сондай-ақ мемлекеттік қызметтер көрсетуді сапалы түрде жетілдіру.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836712"/>
            <a:ext cx="8229600" cy="4525963"/>
          </a:xfrm>
          <a:solidFill>
            <a:srgbClr val="B35B83"/>
          </a:solidFill>
        </p:spPr>
        <p:txBody>
          <a:bodyPr>
            <a:normAutofit fontScale="92500" lnSpcReduction="20000"/>
          </a:bodyPr>
          <a:lstStyle/>
          <a:p>
            <a:pPr algn="just">
              <a:buNone/>
            </a:pPr>
            <a:r>
              <a:rPr lang="kk-KZ" dirty="0" smtClean="0"/>
              <a:t>    Жалпы, мемлекеттік басқару жүйесінің әрбір деңгейінің өзіне тән басқарудың мақсаттары және міндеттері болатыны баршаға аян. Қазақстан егемендігін жариялағалы мемлекеттік аппаратты жаңарту саласында ұдайы реформалар жүзеге асыруда. Өйткені, еліміз КСРО-дан басқару органдарының бір-бірінің қызметін қайталау, басқару деңгейлері арасында жауапкершіліктің анық межеленудің болмауы сияқты бұрынғы жүйенің жағымсыз жақтарын мұраланды.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268760"/>
            <a:ext cx="8229600" cy="4525963"/>
          </a:xfrm>
          <a:solidFill>
            <a:srgbClr val="B35B83"/>
          </a:solidFill>
        </p:spPr>
        <p:txBody>
          <a:bodyPr/>
          <a:lstStyle/>
          <a:p>
            <a:pPr algn="just">
              <a:buNone/>
            </a:pPr>
            <a:r>
              <a:rPr lang="kk-KZ" dirty="0" smtClean="0"/>
              <a:t>   Осы мәселелерді тиімді шешу үшін еліміздің басқару жүйесінде айтарлықтай істер тындырылуы тиіс екендігі даусыз. Мәселен, кезең-кезеңімен орталықсыздандыру, басқару деңгейлерінің функцияларын қатаң анықтау, жергілікті өзін-өзі басқару жүйесін дамыту жөніндегі жұмыстарды атқару өзектілігі күннен күнге артуда. </a:t>
            </a:r>
            <a:endParaRPr lang="ru-RU" dirty="0" smtClean="0"/>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284985"/>
            <a:ext cx="9144000" cy="3573016"/>
          </a:xfrm>
          <a:solidFill>
            <a:srgbClr val="B35B83"/>
          </a:solidFill>
        </p:spPr>
        <p:txBody>
          <a:bodyPr/>
          <a:lstStyle/>
          <a:p>
            <a:pPr algn="just">
              <a:buNone/>
            </a:pPr>
            <a:r>
              <a:rPr lang="kk-KZ" dirty="0" smtClean="0"/>
              <a:t>    </a:t>
            </a:r>
            <a:r>
              <a:rPr lang="kk-KZ" sz="4000" dirty="0" smtClean="0"/>
              <a:t>Жергілікті өзін-өзі басқару жайлы сөз қозғасақ, мұнда, ең бастысы, жергілікті орындарда атқарушы мен уәкілетті билік тежемелік пен тепе-теңдік жүйесін орнату көзделуде.</a:t>
            </a:r>
            <a:endParaRPr lang="ru-RU" sz="4000" dirty="0"/>
          </a:p>
        </p:txBody>
      </p:sp>
      <p:pic>
        <p:nvPicPr>
          <p:cNvPr id="7170" name="Picture 2"/>
          <p:cNvPicPr>
            <a:picLocks noChangeAspect="1" noChangeArrowheads="1"/>
          </p:cNvPicPr>
          <p:nvPr/>
        </p:nvPicPr>
        <p:blipFill>
          <a:blip r:embed="rId2" cstate="print"/>
          <a:srcRect/>
          <a:stretch>
            <a:fillRect/>
          </a:stretch>
        </p:blipFill>
        <p:spPr bwMode="auto">
          <a:xfrm>
            <a:off x="0" y="188640"/>
            <a:ext cx="3114675" cy="2979018"/>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203848" y="188640"/>
            <a:ext cx="2733675" cy="3024336"/>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6012160" y="188640"/>
            <a:ext cx="2880320"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solidFill>
        </p:spPr>
        <p:txBody>
          <a:bodyPr>
            <a:normAutofit fontScale="90000"/>
          </a:bodyPr>
          <a:lstStyle/>
          <a:p>
            <a:r>
              <a:rPr lang="kk-KZ" b="1" dirty="0" smtClean="0"/>
              <a:t/>
            </a:r>
            <a:br>
              <a:rPr lang="kk-KZ" b="1" dirty="0" smtClean="0"/>
            </a:br>
            <a:r>
              <a:rPr lang="kk-KZ" b="1" dirty="0" smtClean="0"/>
              <a:t>Тақырыпты бекітуге арналған сұрақтар:</a:t>
            </a:r>
            <a:r>
              <a:rPr lang="ru-RU" dirty="0" smtClean="0"/>
              <a:t/>
            </a:r>
            <a:br>
              <a:rPr lang="ru-RU" dirty="0" smtClean="0"/>
            </a:br>
            <a:endParaRPr lang="ru-RU" dirty="0"/>
          </a:p>
        </p:txBody>
      </p:sp>
      <p:sp>
        <p:nvSpPr>
          <p:cNvPr id="3" name="Содержимое 2"/>
          <p:cNvSpPr>
            <a:spLocks noGrp="1"/>
          </p:cNvSpPr>
          <p:nvPr>
            <p:ph idx="1"/>
          </p:nvPr>
        </p:nvSpPr>
        <p:spPr>
          <a:xfrm>
            <a:off x="467544" y="1556792"/>
            <a:ext cx="8229600" cy="4525963"/>
          </a:xfrm>
          <a:solidFill>
            <a:srgbClr val="B35B83"/>
          </a:solidFill>
        </p:spPr>
        <p:txBody>
          <a:bodyPr/>
          <a:lstStyle/>
          <a:p>
            <a:pPr>
              <a:buNone/>
            </a:pPr>
            <a:r>
              <a:rPr lang="kk-KZ" dirty="0" smtClean="0"/>
              <a:t>1. Мемлекет дегеніміз не?</a:t>
            </a:r>
            <a:endParaRPr lang="ru-RU" dirty="0" smtClean="0"/>
          </a:p>
          <a:p>
            <a:pPr>
              <a:buNone/>
            </a:pPr>
            <a:r>
              <a:rPr lang="kk-KZ" dirty="0" smtClean="0"/>
              <a:t>2. Мемлекеттің қандай белгілері бар?</a:t>
            </a:r>
            <a:endParaRPr lang="ru-RU" dirty="0" smtClean="0"/>
          </a:p>
          <a:p>
            <a:pPr>
              <a:buNone/>
            </a:pPr>
            <a:r>
              <a:rPr lang="kk-KZ" dirty="0" smtClean="0"/>
              <a:t>3. Мемлекеттің қандай түрлері бар?</a:t>
            </a:r>
            <a:endParaRPr lang="ru-RU" dirty="0" smtClean="0"/>
          </a:p>
          <a:p>
            <a:pPr>
              <a:buNone/>
            </a:pPr>
            <a:r>
              <a:rPr lang="kk-KZ" dirty="0" smtClean="0"/>
              <a:t>4. Қазақстандағы мемлекеттік басқару түрі қандай?</a:t>
            </a:r>
            <a:endParaRPr lang="ru-RU" dirty="0" smtClean="0"/>
          </a:p>
          <a:p>
            <a:pPr>
              <a:buNone/>
            </a:pPr>
            <a:r>
              <a:rPr lang="kk-KZ" dirty="0" smtClean="0"/>
              <a:t>5. Мемлекеттік басқарудың қызметі қандай?</a:t>
            </a:r>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7177C"/>
          </a:solidFill>
        </p:spPr>
        <p:txBody>
          <a:bodyPr/>
          <a:lstStyle/>
          <a:p>
            <a:r>
              <a:rPr lang="kk-KZ" b="1" dirty="0" smtClean="0"/>
              <a:t>Мақсаты: </a:t>
            </a:r>
            <a:endParaRPr lang="ru-RU" dirty="0"/>
          </a:p>
        </p:txBody>
      </p:sp>
      <p:sp>
        <p:nvSpPr>
          <p:cNvPr id="3" name="Содержимое 2"/>
          <p:cNvSpPr>
            <a:spLocks noGrp="1"/>
          </p:cNvSpPr>
          <p:nvPr>
            <p:ph idx="1"/>
          </p:nvPr>
        </p:nvSpPr>
        <p:spPr>
          <a:xfrm>
            <a:off x="0" y="1600200"/>
            <a:ext cx="9144000" cy="5257800"/>
          </a:xfrm>
        </p:spPr>
        <p:style>
          <a:lnRef idx="1">
            <a:schemeClr val="accent3"/>
          </a:lnRef>
          <a:fillRef idx="2">
            <a:schemeClr val="accent3"/>
          </a:fillRef>
          <a:effectRef idx="1">
            <a:schemeClr val="accent3"/>
          </a:effectRef>
          <a:fontRef idx="minor">
            <a:schemeClr val="dk1"/>
          </a:fontRef>
        </p:style>
        <p:txBody>
          <a:bodyPr/>
          <a:lstStyle/>
          <a:p>
            <a:pPr algn="just">
              <a:buNone/>
            </a:pPr>
            <a:r>
              <a:rPr lang="kk-KZ" dirty="0" smtClean="0"/>
              <a:t>   </a:t>
            </a:r>
            <a:r>
              <a:rPr lang="kk-KZ" sz="3600" dirty="0" smtClean="0"/>
              <a:t>Мемлекет ұғымы, оның белгілері, түрлері мемлекеттік басқару  туралы әңгімелеу.</a:t>
            </a:r>
            <a:endParaRPr lang="ru-RU" sz="3600" dirty="0"/>
          </a:p>
        </p:txBody>
      </p:sp>
      <p:pic>
        <p:nvPicPr>
          <p:cNvPr id="1026" name="Picture 2"/>
          <p:cNvPicPr>
            <a:picLocks noChangeAspect="1" noChangeArrowheads="1"/>
          </p:cNvPicPr>
          <p:nvPr/>
        </p:nvPicPr>
        <p:blipFill>
          <a:blip r:embed="rId2" cstate="print"/>
          <a:srcRect/>
          <a:stretch>
            <a:fillRect/>
          </a:stretch>
        </p:blipFill>
        <p:spPr bwMode="auto">
          <a:xfrm>
            <a:off x="4572000" y="3789040"/>
            <a:ext cx="4572000" cy="306896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solidFill>
          <a:ln>
            <a:solidFill>
              <a:srgbClr val="002060"/>
            </a:solidFill>
          </a:ln>
        </p:spPr>
        <p:txBody>
          <a:bodyPr>
            <a:normAutofit fontScale="90000"/>
          </a:bodyPr>
          <a:lstStyle/>
          <a:p>
            <a:r>
              <a:rPr lang="kk-KZ" b="1" dirty="0" smtClean="0"/>
              <a:t>Пайдаланылатын әдебиеттер:</a:t>
            </a:r>
            <a:r>
              <a:rPr lang="ru-RU" dirty="0" smtClean="0"/>
              <a:t/>
            </a:r>
            <a:br>
              <a:rPr lang="ru-RU" dirty="0" smtClean="0"/>
            </a:br>
            <a:endParaRPr lang="ru-RU" dirty="0"/>
          </a:p>
        </p:txBody>
      </p:sp>
      <p:sp>
        <p:nvSpPr>
          <p:cNvPr id="3" name="Содержимое 2"/>
          <p:cNvSpPr>
            <a:spLocks noGrp="1"/>
          </p:cNvSpPr>
          <p:nvPr>
            <p:ph idx="1"/>
          </p:nvPr>
        </p:nvSpPr>
        <p:spPr>
          <a:solidFill>
            <a:srgbClr val="B35B83"/>
          </a:solidFill>
        </p:spPr>
        <p:txBody>
          <a:bodyPr/>
          <a:lstStyle/>
          <a:p>
            <a:pPr>
              <a:buNone/>
            </a:pPr>
            <a:r>
              <a:rPr lang="kk-KZ" dirty="0" smtClean="0"/>
              <a:t>1. Жекеева К.О., Әбдірахманова Қ.Ж. «Қазақ тілі» А -2010</a:t>
            </a:r>
            <a:endParaRPr lang="ru-RU" dirty="0" smtClean="0"/>
          </a:p>
          <a:p>
            <a:pPr>
              <a:buNone/>
            </a:pPr>
            <a:r>
              <a:rPr lang="kk-KZ" dirty="0" smtClean="0"/>
              <a:t>2. Өз беттерінше қосымша материал дайындау.</a:t>
            </a: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4784"/>
          </a:xfrm>
        </p:spPr>
        <p:style>
          <a:lnRef idx="1">
            <a:schemeClr val="accent6"/>
          </a:lnRef>
          <a:fillRef idx="3">
            <a:schemeClr val="accent6"/>
          </a:fillRef>
          <a:effectRef idx="2">
            <a:schemeClr val="accent6"/>
          </a:effectRef>
          <a:fontRef idx="minor">
            <a:schemeClr val="lt1"/>
          </a:fontRef>
        </p:style>
        <p:txBody>
          <a:bodyPr/>
          <a:lstStyle/>
          <a:p>
            <a:r>
              <a:rPr lang="kk-KZ" b="1" dirty="0" smtClean="0"/>
              <a:t>Жоспар:</a:t>
            </a:r>
            <a:r>
              <a:rPr lang="kk-KZ" dirty="0" smtClean="0"/>
              <a:t> </a:t>
            </a:r>
            <a:endParaRPr lang="ru-RU" dirty="0"/>
          </a:p>
        </p:txBody>
      </p:sp>
      <p:sp>
        <p:nvSpPr>
          <p:cNvPr id="3" name="Содержимое 2"/>
          <p:cNvSpPr>
            <a:spLocks noGrp="1"/>
          </p:cNvSpPr>
          <p:nvPr>
            <p:ph idx="1"/>
          </p:nvPr>
        </p:nvSpPr>
        <p:spPr>
          <a:xfrm>
            <a:off x="0" y="1484784"/>
            <a:ext cx="9144000" cy="4669979"/>
          </a:xfrm>
        </p:spPr>
        <p:style>
          <a:lnRef idx="1">
            <a:schemeClr val="accent2"/>
          </a:lnRef>
          <a:fillRef idx="3">
            <a:schemeClr val="accent2"/>
          </a:fillRef>
          <a:effectRef idx="2">
            <a:schemeClr val="accent2"/>
          </a:effectRef>
          <a:fontRef idx="minor">
            <a:schemeClr val="lt1"/>
          </a:fontRef>
        </p:style>
        <p:txBody>
          <a:bodyPr/>
          <a:lstStyle/>
          <a:p>
            <a:pPr>
              <a:buNone/>
            </a:pPr>
            <a:r>
              <a:rPr lang="kk-KZ" dirty="0" smtClean="0"/>
              <a:t> 1. Мемлекет туралы түсінік.</a:t>
            </a:r>
            <a:endParaRPr lang="ru-RU" dirty="0" smtClean="0"/>
          </a:p>
          <a:p>
            <a:pPr>
              <a:buNone/>
            </a:pPr>
            <a:r>
              <a:rPr lang="kk-KZ" dirty="0" smtClean="0"/>
              <a:t> 2. Мемлекеттік басқару жүйесі.</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0" y="3140968"/>
            <a:ext cx="3563888" cy="371703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563888" y="3140968"/>
            <a:ext cx="5580112" cy="345638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kk-KZ" b="1" dirty="0" smtClean="0"/>
              <a:t/>
            </a:r>
            <a:br>
              <a:rPr lang="kk-KZ" b="1" dirty="0" smtClean="0"/>
            </a:br>
            <a:r>
              <a:rPr lang="kk-KZ" b="1" dirty="0" smtClean="0"/>
              <a:t>1. Мемлекет туралы түсінік.</a:t>
            </a:r>
            <a:r>
              <a:rPr lang="ru-RU" b="1" dirty="0" smtClean="0"/>
              <a:t/>
            </a:r>
            <a:br>
              <a:rPr lang="ru-RU" b="1" dirty="0" smtClean="0"/>
            </a:br>
            <a:endParaRPr lang="ru-RU" b="1" dirty="0"/>
          </a:p>
        </p:txBody>
      </p:sp>
      <p:sp>
        <p:nvSpPr>
          <p:cNvPr id="3" name="Содержимое 2"/>
          <p:cNvSpPr>
            <a:spLocks noGrp="1"/>
          </p:cNvSpPr>
          <p:nvPr>
            <p:ph idx="1"/>
          </p:nvPr>
        </p:nvSpPr>
        <p:spPr/>
        <p:style>
          <a:lnRef idx="0">
            <a:scrgbClr r="0" g="0" b="0"/>
          </a:lnRef>
          <a:fillRef idx="1003">
            <a:schemeClr val="lt1"/>
          </a:fillRef>
          <a:effectRef idx="0">
            <a:scrgbClr r="0" g="0" b="0"/>
          </a:effectRef>
          <a:fontRef idx="major"/>
        </p:style>
        <p:txBody>
          <a:bodyPr>
            <a:normAutofit fontScale="92500" lnSpcReduction="20000"/>
          </a:bodyPr>
          <a:lstStyle/>
          <a:p>
            <a:pPr algn="just">
              <a:buNone/>
            </a:pPr>
            <a:r>
              <a:rPr lang="kk-KZ" b="1" dirty="0" smtClean="0"/>
              <a:t>    Мемлекет</a:t>
            </a:r>
            <a:r>
              <a:rPr lang="kk-KZ" dirty="0" smtClean="0"/>
              <a:t> — белгілі бір аумаққа иелік етіп, сол жердегі халықтың еркін дамуына мүмкіндік беретін, қоғам табиғатынан туындайтын ортақ істерді атқаруға қажетті басқарудың жоғарғы дәрежеде ұйымдасқан жүйесі, саяси билік ұйымы. Егемендікке, заңдастырылған зорлықты пайдалануға монополияға ие және қоғамды басқаруды арнайы механизмдер (аппарат) арқылы жүзеге асыратын қоғамдағы саяси билікті ұйымдастырудың еркеше түрі, саяси жүйенің орталық институты. </a:t>
            </a: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a:ln/>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kk-KZ" b="1" dirty="0" smtClean="0"/>
              <a:t>Мемлекеттің белгілері</a:t>
            </a:r>
            <a:endParaRPr lang="ru-RU" dirty="0"/>
          </a:p>
        </p:txBody>
      </p:sp>
      <p:sp>
        <p:nvSpPr>
          <p:cNvPr id="3" name="Содержимое 2"/>
          <p:cNvSpPr>
            <a:spLocks noGrp="1"/>
          </p:cNvSpPr>
          <p:nvPr>
            <p:ph idx="1"/>
          </p:nvPr>
        </p:nvSpPr>
        <p:spPr>
          <a:xfrm>
            <a:off x="467544" y="1124744"/>
            <a:ext cx="8363272" cy="5733256"/>
          </a:xfrm>
          <a:solidFill>
            <a:srgbClr val="B35B83"/>
          </a:solidFill>
        </p:spPr>
        <p:txBody>
          <a:bodyPr>
            <a:normAutofit/>
          </a:bodyPr>
          <a:lstStyle/>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p:txBody>
      </p:sp>
      <p:sp>
        <p:nvSpPr>
          <p:cNvPr id="4" name="Скругленный прямоугольник 3"/>
          <p:cNvSpPr/>
          <p:nvPr/>
        </p:nvSpPr>
        <p:spPr>
          <a:xfrm>
            <a:off x="539552" y="1556792"/>
            <a:ext cx="784887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мемлекеттің орталық және жергілікті билік органдары жүйесі болады, оған заңды, атқарушы және сот органдары, әскер, полиция жатады;</a:t>
            </a:r>
            <a:endParaRPr lang="ru-RU" dirty="0"/>
          </a:p>
        </p:txBody>
      </p:sp>
      <p:sp>
        <p:nvSpPr>
          <p:cNvPr id="5" name="Скругленный прямоугольник 4"/>
          <p:cNvSpPr/>
          <p:nvPr/>
        </p:nvSpPr>
        <p:spPr>
          <a:xfrm>
            <a:off x="611560" y="2636912"/>
            <a:ext cx="77768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dirty="0" smtClean="0"/>
              <a:t>мемлекеттің тұрғындары әкімшілік-аумақтық бірлестіктерге (облыс, аудан, ауыл, т.с.с.) бөлінеді (ол бірліктер әр елде түрліше аталады);</a:t>
            </a:r>
            <a:endParaRPr lang="ru-RU" dirty="0" smtClean="0"/>
          </a:p>
        </p:txBody>
      </p:sp>
      <p:sp>
        <p:nvSpPr>
          <p:cNvPr id="6" name="Скругленный прямоугольник 5"/>
          <p:cNvSpPr/>
          <p:nvPr/>
        </p:nvSpPr>
        <p:spPr>
          <a:xfrm>
            <a:off x="539552" y="4581128"/>
            <a:ext cx="7920880"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мемлекеттің әскерді, полицияны, сотты, басқа мемлекеттік   мекемелерде қызмет істейтін шенеуніктерді ұстау үшін салық жинайды;</a:t>
            </a:r>
            <a:endParaRPr lang="ru-RU" dirty="0"/>
          </a:p>
        </p:txBody>
      </p:sp>
      <p:sp>
        <p:nvSpPr>
          <p:cNvPr id="7" name="Скругленный прямоугольник 6"/>
          <p:cNvSpPr/>
          <p:nvPr/>
        </p:nvSpPr>
        <p:spPr>
          <a:xfrm>
            <a:off x="899592" y="5661248"/>
            <a:ext cx="727280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мемлекет заңдар және басқа нормативтік-құқықтық актілер шығарады, солардың көмегімен қоғамды тәртіп орнатады.</a:t>
            </a:r>
            <a:endParaRPr lang="ru-RU" dirty="0"/>
          </a:p>
        </p:txBody>
      </p:sp>
      <p:sp>
        <p:nvSpPr>
          <p:cNvPr id="8" name="Скругленный прямоугольник 7"/>
          <p:cNvSpPr/>
          <p:nvPr/>
        </p:nvSpPr>
        <p:spPr>
          <a:xfrm>
            <a:off x="755576" y="3717032"/>
            <a:ext cx="7632848"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dirty="0" smtClean="0"/>
              <a:t>мемлекеттің шекарасы анық белгіленген аумағы болады;</a:t>
            </a:r>
            <a:endParaRPr lang="ru-RU" dirty="0" smtClean="0"/>
          </a:p>
        </p:txBody>
      </p:sp>
      <p:sp>
        <p:nvSpPr>
          <p:cNvPr id="9" name="Стрелка вниз 8"/>
          <p:cNvSpPr/>
          <p:nvPr/>
        </p:nvSpPr>
        <p:spPr>
          <a:xfrm>
            <a:off x="4427984" y="980728"/>
            <a:ext cx="4846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3707904" y="2204864"/>
            <a:ext cx="4846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3851920" y="3284984"/>
            <a:ext cx="4846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3563888" y="4149080"/>
            <a:ext cx="4846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3995936" y="5229200"/>
            <a:ext cx="4846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634082"/>
          </a:xfrm>
        </p:spPr>
        <p:style>
          <a:lnRef idx="3">
            <a:schemeClr val="lt1"/>
          </a:lnRef>
          <a:fillRef idx="1">
            <a:schemeClr val="accent6"/>
          </a:fillRef>
          <a:effectRef idx="1">
            <a:schemeClr val="accent6"/>
          </a:effectRef>
          <a:fontRef idx="minor">
            <a:schemeClr val="lt1"/>
          </a:fontRef>
        </p:style>
        <p:txBody>
          <a:bodyPr>
            <a:normAutofit fontScale="90000"/>
          </a:bodyPr>
          <a:lstStyle/>
          <a:p>
            <a:r>
              <a:rPr lang="kk-KZ" b="1" dirty="0" smtClean="0"/>
              <a:t/>
            </a:r>
            <a:br>
              <a:rPr lang="kk-KZ" b="1" dirty="0" smtClean="0"/>
            </a:br>
            <a:r>
              <a:rPr lang="kk-KZ" b="1" dirty="0" smtClean="0"/>
              <a:t>Мемлекет түрлері</a:t>
            </a:r>
            <a:r>
              <a:rPr lang="ru-RU" dirty="0" smtClean="0"/>
              <a:t/>
            </a:r>
            <a:br>
              <a:rPr lang="ru-RU" dirty="0" smtClean="0"/>
            </a:br>
            <a:endParaRPr lang="ru-RU" dirty="0"/>
          </a:p>
        </p:txBody>
      </p:sp>
      <p:sp>
        <p:nvSpPr>
          <p:cNvPr id="3" name="Содержимое 2"/>
          <p:cNvSpPr>
            <a:spLocks noGrp="1"/>
          </p:cNvSpPr>
          <p:nvPr>
            <p:ph idx="1"/>
          </p:nvPr>
        </p:nvSpPr>
        <p:spPr>
          <a:xfrm>
            <a:off x="0" y="1052736"/>
            <a:ext cx="9144000" cy="3484984"/>
          </a:xfrm>
          <a:solidFill>
            <a:srgbClr val="C89D46"/>
          </a:solidFill>
        </p:spPr>
        <p:txBody>
          <a:bodyPr>
            <a:normAutofit fontScale="92500" lnSpcReduction="10000"/>
          </a:bodyPr>
          <a:lstStyle/>
          <a:p>
            <a:pPr algn="just">
              <a:buNone/>
            </a:pPr>
            <a:r>
              <a:rPr lang="kk-KZ" b="1" dirty="0" smtClean="0"/>
              <a:t>     Унитарлық </a:t>
            </a:r>
            <a:r>
              <a:rPr lang="kk-KZ" dirty="0" smtClean="0"/>
              <a:t>(лат. unitas — біртұтас, біріккен) құрылыста саяси билік бір орталыққа бағынады, мемлекет ішінде өз алдына бөлек басқа құрылымға жол берілмейді. Оның территориясы, конституциясы бір болады.Мемлекеттік биліктің жоғары органдар жүйесі, азаматтығы ортақ. Мысалы, Италия, Франция, Қазақстан т.б. осы түрге жатады.</a:t>
            </a:r>
            <a:endParaRPr lang="ru-RU" dirty="0" smtClean="0"/>
          </a:p>
          <a:p>
            <a:pPr>
              <a:buNone/>
            </a:pP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0" y="4437113"/>
            <a:ext cx="3923928" cy="2420888"/>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851920" y="4437112"/>
            <a:ext cx="5292080" cy="2420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 calcmode="lin" valueType="num">
                                      <p:cBhvr additive="base">
                                        <p:cTn id="12" dur="500" fill="hold"/>
                                        <p:tgtEl>
                                          <p:spTgt spid="4098"/>
                                        </p:tgtEl>
                                        <p:attrNameLst>
                                          <p:attrName>ppt_x</p:attrName>
                                        </p:attrNameLst>
                                      </p:cBhvr>
                                      <p:tavLst>
                                        <p:tav tm="0">
                                          <p:val>
                                            <p:strVal val="#ppt_x"/>
                                          </p:val>
                                        </p:tav>
                                        <p:tav tm="100000">
                                          <p:val>
                                            <p:strVal val="#ppt_x"/>
                                          </p:val>
                                        </p:tav>
                                      </p:tavLst>
                                    </p:anim>
                                    <p:anim calcmode="lin" valueType="num">
                                      <p:cBhvr additive="base">
                                        <p:cTn id="13"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8964488" cy="4525963"/>
          </a:xfrm>
        </p:spPr>
        <p:style>
          <a:lnRef idx="0">
            <a:schemeClr val="accent5"/>
          </a:lnRef>
          <a:fillRef idx="3">
            <a:schemeClr val="accent5"/>
          </a:fillRef>
          <a:effectRef idx="3">
            <a:schemeClr val="accent5"/>
          </a:effectRef>
          <a:fontRef idx="minor">
            <a:schemeClr val="lt1"/>
          </a:fontRef>
        </p:style>
        <p:txBody>
          <a:bodyPr>
            <a:normAutofit fontScale="92500" lnSpcReduction="10000"/>
          </a:bodyPr>
          <a:lstStyle/>
          <a:p>
            <a:pPr algn="just">
              <a:buNone/>
            </a:pPr>
            <a:r>
              <a:rPr lang="kk-KZ" b="1" dirty="0" smtClean="0"/>
              <a:t>       Федерация</a:t>
            </a:r>
            <a:r>
              <a:rPr lang="kk-KZ" dirty="0" smtClean="0"/>
              <a:t> (лат. foederatio — одақ, бірлестік) — белгілі бір саяси тәуелсіздігі бар, бірнеше мемлекеттік құрылымдардың бірігіп одақтық жаңа бір мемлекетті құруы.Федерация мен оған кіретін субъектілердің міндеттері арасындағы айырмашылықтар жалпымемлекеттік конституциямен реттеледі. Әр субъектінің өзінің жоғарғы билеу (заң шығарушы, атқарушы, сот органдары болады). Мұндай мемлекеттерге АҚШ, Алмания, Малайзия, т.б. жатады.</a:t>
            </a:r>
            <a:endParaRPr lang="ru-RU" dirty="0" smtClean="0"/>
          </a:p>
          <a:p>
            <a:pPr algn="just">
              <a:buNone/>
            </a:pPr>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0" y="4437112"/>
            <a:ext cx="3563888" cy="2420888"/>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3563888" y="4437112"/>
            <a:ext cx="5580112" cy="2420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style>
          <a:lnRef idx="0">
            <a:scrgbClr r="0" g="0" b="0"/>
          </a:lnRef>
          <a:fillRef idx="1003">
            <a:schemeClr val="lt1"/>
          </a:fillRef>
          <a:effectRef idx="0">
            <a:scrgbClr r="0" g="0" b="0"/>
          </a:effectRef>
          <a:fontRef idx="major"/>
        </p:style>
        <p:txBody>
          <a:bodyPr>
            <a:normAutofit/>
          </a:bodyPr>
          <a:lstStyle/>
          <a:p>
            <a:r>
              <a:rPr lang="kk-KZ" sz="2400" b="1" dirty="0" smtClean="0"/>
              <a:t>Мемлекет мынадай қызметтерді атқарады</a:t>
            </a:r>
            <a:r>
              <a:rPr lang="kk-KZ" sz="2400" dirty="0" smtClean="0"/>
              <a:t>: </a:t>
            </a:r>
            <a:endParaRPr lang="ru-RU" sz="2400" dirty="0"/>
          </a:p>
        </p:txBody>
      </p:sp>
      <p:sp>
        <p:nvSpPr>
          <p:cNvPr id="3" name="Содержимое 2"/>
          <p:cNvSpPr>
            <a:spLocks noGrp="1"/>
          </p:cNvSpPr>
          <p:nvPr>
            <p:ph idx="1"/>
          </p:nvPr>
        </p:nvSpPr>
        <p:spPr>
          <a:xfrm>
            <a:off x="251520" y="980728"/>
            <a:ext cx="8640960" cy="5616624"/>
          </a:xfrm>
          <a:solidFill>
            <a:srgbClr val="FFCC66"/>
          </a:solidFill>
        </p:spPr>
        <p:txBody>
          <a:bodyPr>
            <a:normAutofit/>
          </a:bodyPr>
          <a:lstStyle/>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pPr algn="just">
              <a:buNone/>
            </a:pPr>
            <a:endParaRPr lang="kk-KZ" dirty="0" smtClean="0"/>
          </a:p>
          <a:p>
            <a:endParaRPr lang="ru-RU" dirty="0"/>
          </a:p>
        </p:txBody>
      </p:sp>
      <p:sp>
        <p:nvSpPr>
          <p:cNvPr id="4" name="Скругленный прямоугольник 3"/>
          <p:cNvSpPr/>
          <p:nvPr/>
        </p:nvSpPr>
        <p:spPr>
          <a:xfrm>
            <a:off x="323528" y="1268760"/>
            <a:ext cx="8496944"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жер бөлу, алым-салық жүйесін белгілеу</a:t>
            </a:r>
            <a:endParaRPr lang="ru-RU" dirty="0"/>
          </a:p>
        </p:txBody>
      </p:sp>
      <p:sp>
        <p:nvSpPr>
          <p:cNvPr id="5" name="Скругленный прямоугольник 4"/>
          <p:cNvSpPr/>
          <p:nvPr/>
        </p:nvSpPr>
        <p:spPr>
          <a:xfrm>
            <a:off x="395536" y="1556792"/>
            <a:ext cx="8568952"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адамдардың құқықтық жағдайын белгілеу</a:t>
            </a:r>
            <a:endParaRPr lang="ru-RU" dirty="0"/>
          </a:p>
        </p:txBody>
      </p:sp>
      <p:sp>
        <p:nvSpPr>
          <p:cNvPr id="6" name="Скругленный прямоугольник 5"/>
          <p:cNvSpPr/>
          <p:nvPr/>
        </p:nvSpPr>
        <p:spPr>
          <a:xfrm>
            <a:off x="539552" y="1844824"/>
            <a:ext cx="8496944"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қорғанысты қамтамасыз ету</a:t>
            </a:r>
            <a:endParaRPr lang="ru-RU" dirty="0"/>
          </a:p>
        </p:txBody>
      </p:sp>
      <p:sp>
        <p:nvSpPr>
          <p:cNvPr id="7" name="Скругленный прямоугольник 6"/>
          <p:cNvSpPr/>
          <p:nvPr/>
        </p:nvSpPr>
        <p:spPr>
          <a:xfrm>
            <a:off x="395536" y="908720"/>
            <a:ext cx="835292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 шаруашылық жүргізу (меншік) мәселелерін реттеу (бөлу)</a:t>
            </a:r>
            <a:endParaRPr lang="ru-RU" dirty="0"/>
          </a:p>
        </p:txBody>
      </p:sp>
      <p:sp>
        <p:nvSpPr>
          <p:cNvPr id="8" name="Скругленный прямоугольник 7"/>
          <p:cNvSpPr/>
          <p:nvPr/>
        </p:nvSpPr>
        <p:spPr>
          <a:xfrm>
            <a:off x="467544" y="2276872"/>
            <a:ext cx="835292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басқа </a:t>
            </a:r>
            <a:r>
              <a:rPr lang="kk-KZ" dirty="0" smtClean="0"/>
              <a:t>мемлекет саяси ұйымдардың ішіндегі ерекше күрделісі және қуаттысы бола отырып, бүкіл қоғамды қамтып, сол қоғам атынан оның ішінде де, сыртында да өкілдік етіп, сол қоғам үшін қызмет ететін саяси ұйым. </a:t>
            </a:r>
            <a:endParaRPr lang="ru-RU" dirty="0"/>
          </a:p>
        </p:txBody>
      </p:sp>
      <p:sp>
        <p:nvSpPr>
          <p:cNvPr id="9" name="Овал 8"/>
          <p:cNvSpPr/>
          <p:nvPr/>
        </p:nvSpPr>
        <p:spPr>
          <a:xfrm>
            <a:off x="0" y="3573016"/>
            <a:ext cx="9036496" cy="12024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kk-KZ" b="1" dirty="0" smtClean="0">
                <a:solidFill>
                  <a:srgbClr val="FF0000"/>
                </a:solidFill>
              </a:rPr>
              <a:t>Осыған орай мемлекеттің қоғам өміріне тікелей және жанама әсер ететін ерекше органдары және оны басқа саяси ұйымдардан ажырататын белгілері бар:</a:t>
            </a:r>
            <a:endParaRPr lang="ru-RU" b="1" dirty="0" smtClean="0">
              <a:solidFill>
                <a:srgbClr val="FF0000"/>
              </a:solidFill>
            </a:endParaRPr>
          </a:p>
        </p:txBody>
      </p:sp>
      <p:sp>
        <p:nvSpPr>
          <p:cNvPr id="10" name="Скругленная прямоугольная выноска 9"/>
          <p:cNvSpPr/>
          <p:nvPr/>
        </p:nvSpPr>
        <p:spPr>
          <a:xfrm>
            <a:off x="179512" y="5013176"/>
            <a:ext cx="3794720" cy="1008112"/>
          </a:xfrm>
          <a:prstGeom prst="wedgeRoundRectCallout">
            <a:avLst>
              <a:gd name="adj1" fmla="val -7875"/>
              <a:gd name="adj2" fmla="val -953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өз </a:t>
            </a:r>
            <a:r>
              <a:rPr lang="kk-KZ" dirty="0" smtClean="0"/>
              <a:t>аумағында бүкіл қоғамның жалғыз ресми өкілі ретінде халықты азаматтық тұрғыда біріктіреді</a:t>
            </a:r>
            <a:endParaRPr lang="ru-RU" dirty="0"/>
          </a:p>
        </p:txBody>
      </p:sp>
      <p:sp>
        <p:nvSpPr>
          <p:cNvPr id="11" name="Скругленная прямоугольная выноска 10"/>
          <p:cNvSpPr/>
          <p:nvPr/>
        </p:nvSpPr>
        <p:spPr>
          <a:xfrm>
            <a:off x="4211960" y="4913784"/>
            <a:ext cx="4932040" cy="1323528"/>
          </a:xfrm>
          <a:prstGeom prst="wedgeRoundRectCallout">
            <a:avLst>
              <a:gd name="adj1" fmla="val -12445"/>
              <a:gd name="adj2" fmla="val -754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жоғарғы </a:t>
            </a:r>
            <a:r>
              <a:rPr lang="kk-KZ" dirty="0" smtClean="0"/>
              <a:t>билік, тәуелсіздік мемлекетте ғана болады. Ол басқа мемлекеттерден тәуелсіз, яғни сол қоғамның ең жоғарғы билігін өз қолында ұстап, ішкі және сыртқы саясатын өз қалауымен жүзеге асырады;</a:t>
            </a:r>
            <a:endParaRPr lang="ru-RU" dirty="0"/>
          </a:p>
        </p:txBody>
      </p:sp>
      <p:sp>
        <p:nvSpPr>
          <p:cNvPr id="12" name="Скругленная прямоугольная выноска 11"/>
          <p:cNvSpPr/>
          <p:nvPr/>
        </p:nvSpPr>
        <p:spPr>
          <a:xfrm>
            <a:off x="179512" y="6245352"/>
            <a:ext cx="5018856" cy="612648"/>
          </a:xfrm>
          <a:prstGeom prst="wedgeRoundRectCallout">
            <a:avLst>
              <a:gd name="adj1" fmla="val 29356"/>
              <a:gd name="adj2" fmla="val -3092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заң күші мен құқық нормаларын шығару, құқық шығарма мемлекетке ғана тән;</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264696"/>
          </a:xfrm>
          <a:solidFill>
            <a:srgbClr val="FFCC66"/>
          </a:solidFill>
        </p:spPr>
        <p:txBody>
          <a:bodyPr>
            <a:normAutofit fontScale="77500" lnSpcReduction="20000"/>
          </a:bodyPr>
          <a:lstStyle/>
          <a:p>
            <a:pPr algn="just">
              <a:buNone/>
            </a:pPr>
            <a:r>
              <a:rPr lang="kk-KZ" dirty="0" smtClean="0"/>
              <a:t>       4) билеуші органдарының болуы. Оның органдарында тек қана басқару ісімен шұғылданатын арнайы қызметкерлері болады. Қоғам тәртібін сақтау үшін мемлекет әскері мен жасағы құрылады. Сыртқы күштердің ықпалынан қорғану үшін оларға қарсы барлау ұйымдастырылады;</a:t>
            </a:r>
            <a:endParaRPr lang="ru-RU" dirty="0" smtClean="0"/>
          </a:p>
          <a:p>
            <a:pPr algn="just">
              <a:buNone/>
            </a:pPr>
            <a:r>
              <a:rPr lang="kk-KZ" dirty="0" smtClean="0"/>
              <a:t>      5) мемлекет органдары мен онда қызмет ететін адамдарды  қаржыландыратын арнаулы материалдық қор болады, ондай қор жасау үшін алым-салық белгілейді және жинайды;</a:t>
            </a:r>
            <a:endParaRPr lang="ru-RU" dirty="0" smtClean="0"/>
          </a:p>
          <a:p>
            <a:pPr algn="just">
              <a:buNone/>
            </a:pPr>
            <a:r>
              <a:rPr lang="kk-KZ" dirty="0" smtClean="0"/>
              <a:t>      6) өз тұрағы, аумағы бар. Сол аумақта билігі жүреді, өмір сүреді және оны қорғау мақсатында тынымсыз әрекет жасайды. Басқаруды тиімді жүзеге асыру үшін аумақты әкімшіліктерге бөледі.</a:t>
            </a:r>
            <a:endParaRPr lang="ru-RU" dirty="0" smtClean="0"/>
          </a:p>
          <a:p>
            <a:pPr algn="just">
              <a:buNone/>
            </a:pPr>
            <a:r>
              <a:rPr lang="kk-KZ" dirty="0" smtClean="0"/>
              <a:t>        7) құқықтық жүйенің қалыптасуы. Басқарылатын қоғамдық қатынастарды реттеп, оларды қажетті қалыпқа салып, тәртіп орнату үшін құқықтық нормалар жасалынады.</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1231</Words>
  <Application>Microsoft Office PowerPoint</Application>
  <PresentationFormat>Экран (4:3)</PresentationFormat>
  <Paragraphs>84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Мемлекеттік басқару жүйесі.</vt:lpstr>
      <vt:lpstr>Мақсаты: </vt:lpstr>
      <vt:lpstr>Жоспар: </vt:lpstr>
      <vt:lpstr> 1. Мемлекет туралы түсінік. </vt:lpstr>
      <vt:lpstr>Мемлекеттің белгілері</vt:lpstr>
      <vt:lpstr> Мемлекет түрлері </vt:lpstr>
      <vt:lpstr>Слайд 7</vt:lpstr>
      <vt:lpstr>Мемлекет мынадай қызметтерді атқарады: </vt:lpstr>
      <vt:lpstr>Слайд 9</vt:lpstr>
      <vt:lpstr>Слайд 10</vt:lpstr>
      <vt:lpstr>Слайд 11</vt:lpstr>
      <vt:lpstr>Слайд 12</vt:lpstr>
      <vt:lpstr>Слайд 13</vt:lpstr>
      <vt:lpstr>Слайд 14</vt:lpstr>
      <vt:lpstr> Қазіргі таңда оның алдында Президент жүктеген бірқатар міндеттер шешімін күтіп тұр:  </vt:lpstr>
      <vt:lpstr>Слайд 16</vt:lpstr>
      <vt:lpstr>Слайд 17</vt:lpstr>
      <vt:lpstr>Слайд 18</vt:lpstr>
      <vt:lpstr> Тақырыпты бекітуге арналған сұрақтар: </vt:lpstr>
      <vt:lpstr>Пайдаланылатын әдебиеттер: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Мемлекеттік басқару жүйесі.</dc:title>
  <dc:creator>User</dc:creator>
  <cp:lastModifiedBy>User</cp:lastModifiedBy>
  <cp:revision>9</cp:revision>
  <dcterms:created xsi:type="dcterms:W3CDTF">2014-01-30T08:18:37Z</dcterms:created>
  <dcterms:modified xsi:type="dcterms:W3CDTF">2014-03-25T19:39:34Z</dcterms:modified>
</cp:coreProperties>
</file>